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4" r:id="rId2"/>
    <p:sldId id="425" r:id="rId3"/>
    <p:sldId id="410" r:id="rId4"/>
    <p:sldId id="427" r:id="rId5"/>
    <p:sldId id="412" r:id="rId6"/>
    <p:sldId id="413" r:id="rId7"/>
    <p:sldId id="415" r:id="rId8"/>
    <p:sldId id="428" r:id="rId9"/>
    <p:sldId id="426" r:id="rId10"/>
    <p:sldId id="429" r:id="rId11"/>
  </p:sldIdLst>
  <p:sldSz cx="9144000" cy="6858000" type="screen4x3"/>
  <p:notesSz cx="7104063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4671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323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323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B4BF6B97-C9AE-437E-92AF-2D2BC133FC45}" type="datetimeFigureOut">
              <a:rPr lang="de-DE"/>
              <a:pPr>
                <a:defRPr/>
              </a:pPr>
              <a:t>21.02.2024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658"/>
            <a:ext cx="3078427" cy="511322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658"/>
            <a:ext cx="3078427" cy="511322"/>
          </a:xfrm>
          <a:prstGeom prst="rect">
            <a:avLst/>
          </a:prstGeom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78186C10-728E-4DF8-BC86-9D134C2EB5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026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61" tIns="45730" rIns="91461" bIns="4573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3078427" cy="5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61" tIns="45730" rIns="91461" bIns="4573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023992" y="0"/>
            <a:ext cx="3078427" cy="5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61" tIns="45730" rIns="91461" bIns="4573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10407" y="4861645"/>
            <a:ext cx="5681606" cy="46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3" tIns="49691" rIns="99023" bIns="49691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9721658"/>
            <a:ext cx="3078427" cy="5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61" tIns="45730" rIns="91461" bIns="4573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3992" y="9721657"/>
            <a:ext cx="3076782" cy="50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3" tIns="49691" rIns="99023" bIns="496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F9AF8F-047A-4540-B016-E1550A3E85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471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94564" indent="-235869" defTabSz="463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66303" indent="-235869" defTabSz="463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38042" indent="-235869" defTabSz="463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09781" indent="-235869" defTabSz="4635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3994" algn="l"/>
                <a:tab pos="1827988" algn="l"/>
                <a:tab pos="2743621" algn="l"/>
                <a:tab pos="3657615" algn="l"/>
                <a:tab pos="4571610" algn="l"/>
                <a:tab pos="5487241" algn="l"/>
                <a:tab pos="6401236" algn="l"/>
                <a:tab pos="7315230" algn="l"/>
                <a:tab pos="8230863" algn="l"/>
                <a:tab pos="9144857" algn="l"/>
                <a:tab pos="10060489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9202DA-0CCF-4E1E-8625-75CF13EBD1BC}" type="slidenum">
              <a:rPr lang="de-DE" altLang="de-DE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DE" altLang="de-DE" sz="13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861646"/>
            <a:ext cx="5683250" cy="460516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206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D506-6587-4F58-9061-F4DC19552F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444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B46A-0D24-45EB-B279-9FBA074A28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63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7E8C-44E0-44A2-B2E8-4831225951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918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3438" cy="11414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1CD1-FE98-4339-9E77-AA8C7ED0AF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09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3438" cy="11414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3B6E-CD12-4FA8-B316-AF2E09DD2E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321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3438" cy="11414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16E5-5A2D-442D-8727-905153C45D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215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3438" cy="11414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32EC-D3E7-46D1-83FB-5C5F0828BC5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620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3438" cy="11414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D589-5B50-41ED-8AC1-80B66E2237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975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3438" cy="11414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1697-B780-4B1C-8477-A1BF3D2341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02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297AF-1BFC-4913-8B7E-0EB48FF791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71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978F-9D87-4DB6-9D00-F342365EE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73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EA4C-3226-40A8-A8E7-44844C2863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676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D6219-FA28-42CD-B999-C066D547ED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774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C4B2-49BB-4523-9B62-BC429B8953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99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C585-3DA4-490E-ACE1-02C3101AF5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424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F992-AC93-458B-B7D1-557EAD683A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695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D454-9538-4A23-B11F-EF3B392351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673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drk.de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913438" cy="11414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A0A281-91C1-4A84-B359-4FB9814616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Picture 6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516688" y="1138238"/>
            <a:ext cx="26273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sz="1200" smtClean="0"/>
              <a:t>Kreisverband Merzig-Wadern e. 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517900"/>
            <a:ext cx="312896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feld 12"/>
          <p:cNvSpPr txBox="1">
            <a:spLocks noChangeArrowheads="1"/>
          </p:cNvSpPr>
          <p:nvPr/>
        </p:nvSpPr>
        <p:spPr bwMode="auto">
          <a:xfrm>
            <a:off x="611560" y="1486575"/>
            <a:ext cx="82089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de-DE" altLang="de-DE" sz="3000" b="1" dirty="0" smtClean="0">
                <a:solidFill>
                  <a:schemeClr val="tx1"/>
                </a:solidFill>
              </a:rPr>
              <a:t>Vorstellung der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3000" b="1" dirty="0" smtClean="0">
                <a:solidFill>
                  <a:schemeClr val="tx1"/>
                </a:solidFill>
              </a:rPr>
              <a:t>Freiwilligen Ganztagsschule (FGTS)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3000" b="1" dirty="0" smtClean="0">
                <a:solidFill>
                  <a:schemeClr val="tx1"/>
                </a:solidFill>
              </a:rPr>
              <a:t>an der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3000" b="1" dirty="0" smtClean="0">
                <a:solidFill>
                  <a:schemeClr val="tx1"/>
                </a:solidFill>
              </a:rPr>
              <a:t>„Gemeinschaftsschule an der Saarschleife“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3000" b="1" dirty="0" err="1" smtClean="0">
                <a:solidFill>
                  <a:schemeClr val="tx1"/>
                </a:solidFill>
              </a:rPr>
              <a:t>Orscholz</a:t>
            </a:r>
            <a:r>
              <a:rPr lang="de-DE" altLang="de-DE" sz="3000" b="1" dirty="0" smtClean="0">
                <a:solidFill>
                  <a:schemeClr val="tx1"/>
                </a:solidFill>
              </a:rPr>
              <a:t> </a:t>
            </a:r>
            <a:endParaRPr lang="de-DE" altLang="de-DE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4680520"/>
          </a:xfrm>
        </p:spPr>
        <p:txBody>
          <a:bodyPr/>
          <a:lstStyle/>
          <a:p>
            <a:r>
              <a:rPr lang="de-DE" dirty="0" smtClean="0"/>
              <a:t>Vielen Dank für Ihr Interesse </a:t>
            </a:r>
            <a:br>
              <a:rPr lang="de-DE" dirty="0" smtClean="0"/>
            </a:br>
            <a:r>
              <a:rPr lang="de-DE" dirty="0" smtClean="0"/>
              <a:t>und </a:t>
            </a:r>
            <a:br>
              <a:rPr lang="de-DE" dirty="0" smtClean="0"/>
            </a:br>
            <a:r>
              <a:rPr lang="de-DE" dirty="0" smtClean="0"/>
              <a:t>bleiben Sie gesund.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3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4622" y="1983846"/>
            <a:ext cx="2140263" cy="16051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1285119"/>
            <a:ext cx="2001766" cy="1501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" y="2837757"/>
            <a:ext cx="2363755" cy="17728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18" y="1566641"/>
            <a:ext cx="3018125" cy="22635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0" y="4797152"/>
            <a:ext cx="2663073" cy="19765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0694" y="4338218"/>
            <a:ext cx="2665232" cy="19989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8104" y="4201238"/>
            <a:ext cx="3230387" cy="242279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0731" y="92394"/>
            <a:ext cx="6385486" cy="1006146"/>
          </a:xfrm>
        </p:spPr>
        <p:txBody>
          <a:bodyPr/>
          <a:lstStyle/>
          <a:p>
            <a:r>
              <a:rPr lang="de-DE" dirty="0" smtClean="0"/>
              <a:t>Blick in unsere Räume und das Bistro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bg1"/>
                </a:solidFill>
              </a:rPr>
              <a:t>Betreuungsmodelle</a:t>
            </a:r>
            <a:r>
              <a:rPr lang="de-DE" altLang="de-DE" dirty="0" smtClean="0"/>
              <a:t> 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400" b="1" dirty="0" smtClean="0"/>
              <a:t>Modell 1 (kurzes Angebot)</a:t>
            </a:r>
          </a:p>
          <a:p>
            <a:pPr lvl="1"/>
            <a:r>
              <a:rPr lang="de-DE" altLang="de-DE" sz="1400" dirty="0" smtClean="0"/>
              <a:t>Die Kinder werden nach Beendigung des Unterrichts bis</a:t>
            </a:r>
            <a:r>
              <a:rPr lang="de-DE" altLang="de-DE" sz="1400" b="1" dirty="0" smtClean="0"/>
              <a:t> 15:00 Uhr </a:t>
            </a:r>
            <a:r>
              <a:rPr lang="de-DE" altLang="de-DE" sz="1400" dirty="0" smtClean="0"/>
              <a:t>betreut. </a:t>
            </a:r>
          </a:p>
          <a:p>
            <a:pPr marL="442913" lvl="1" indent="14288"/>
            <a:r>
              <a:rPr lang="de-DE" altLang="de-DE" sz="1400" dirty="0" smtClean="0"/>
              <a:t>Dies beinhaltet ein gemeinsames Mittagessen und eine Stunde Lernzeit (gestaltet von Lehrern und Betreuern) von 14 - 15 Uhr.</a:t>
            </a:r>
          </a:p>
          <a:p>
            <a:pPr lvl="1"/>
            <a:r>
              <a:rPr lang="de-DE" altLang="de-DE" sz="1400" dirty="0" smtClean="0"/>
              <a:t>Kosten: 30 Euro/Monat</a:t>
            </a:r>
          </a:p>
          <a:p>
            <a:pPr lvl="1"/>
            <a:r>
              <a:rPr lang="de-DE" altLang="de-DE" sz="1400" dirty="0" smtClean="0"/>
              <a:t>20 Euro/Monat, wenn Geschwisterkinder zur gleichen Zeit an einer FGTS angemeldet sind</a:t>
            </a:r>
          </a:p>
          <a:p>
            <a:r>
              <a:rPr lang="de-DE" altLang="de-DE" sz="1400" dirty="0" smtClean="0"/>
              <a:t> 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400" b="1" dirty="0" smtClean="0"/>
              <a:t>Modell 2 (langes Angebot)</a:t>
            </a:r>
          </a:p>
          <a:p>
            <a:pPr lvl="1"/>
            <a:r>
              <a:rPr lang="de-DE" altLang="de-DE" sz="1400" dirty="0" smtClean="0"/>
              <a:t>Die Kinder werden nach Beendigung des Unterrichts bis </a:t>
            </a:r>
            <a:r>
              <a:rPr lang="de-DE" altLang="de-DE" sz="1400" b="1" dirty="0" smtClean="0"/>
              <a:t>17:00 Uhr </a:t>
            </a:r>
            <a:r>
              <a:rPr lang="de-DE" altLang="de-DE" sz="1400" dirty="0" smtClean="0"/>
              <a:t>betreut. </a:t>
            </a:r>
          </a:p>
          <a:p>
            <a:pPr marL="442913" lvl="1" indent="0"/>
            <a:r>
              <a:rPr lang="de-DE" altLang="de-DE" sz="1400" dirty="0" smtClean="0"/>
              <a:t>Dies beinhaltet ein gemeinsames Mittagessen, Lernzeit (gestaltet von Lehrern und Betreuern) von 14 </a:t>
            </a:r>
            <a:r>
              <a:rPr lang="de-DE" altLang="de-DE" sz="1400" smtClean="0"/>
              <a:t>– 15:45 </a:t>
            </a:r>
            <a:r>
              <a:rPr lang="de-DE" altLang="de-DE" sz="1400" dirty="0" smtClean="0"/>
              <a:t>Uhr und Betreuung bis 17 Uhr. </a:t>
            </a:r>
          </a:p>
          <a:p>
            <a:pPr lvl="1"/>
            <a:r>
              <a:rPr lang="de-DE" altLang="de-DE" sz="1400" dirty="0" smtClean="0"/>
              <a:t>Kosten: 60 Euro/Monat</a:t>
            </a:r>
          </a:p>
          <a:p>
            <a:pPr lvl="1"/>
            <a:r>
              <a:rPr lang="de-DE" altLang="de-DE" sz="1400" dirty="0" smtClean="0"/>
              <a:t>40 Euro/Monat, wenn Geschwisterkinder zur gleichen Zeit an einer FGTS angemeldet sind </a:t>
            </a:r>
          </a:p>
          <a:p>
            <a:pPr lvl="1"/>
            <a:endParaRPr lang="de-DE" altLang="de-DE" sz="1400" dirty="0" smtClean="0"/>
          </a:p>
          <a:p>
            <a:pPr lvl="1"/>
            <a:endParaRPr lang="de-DE" altLang="de-DE" sz="1400" dirty="0" smtClean="0"/>
          </a:p>
          <a:p>
            <a:pPr marL="0" lvl="1" indent="0"/>
            <a:r>
              <a:rPr lang="de-DE" sz="1400" dirty="0"/>
              <a:t>Auf Antrag ist die Übernahme der Elternbeiträge durch das Jugendamt möglich. Weitere Informationen beim zuständigen Amt.</a:t>
            </a:r>
            <a:endParaRPr lang="de-DE" altLang="de-DE" sz="1400" dirty="0" smtClean="0"/>
          </a:p>
          <a:p>
            <a:endParaRPr lang="de-DE" alt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Mittagessen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8013" cy="3847703"/>
          </a:xfrm>
        </p:spPr>
        <p:txBody>
          <a:bodyPr/>
          <a:lstStyle/>
          <a:p>
            <a:pPr marL="0" indent="0"/>
            <a:r>
              <a:rPr lang="de-DE" altLang="de-DE" sz="1600" dirty="0" smtClean="0"/>
              <a:t>Das DRK bietet in der Mittagspause ein warmes Mittagessen an. </a:t>
            </a:r>
          </a:p>
          <a:p>
            <a:pPr marL="0" indent="0"/>
            <a:endParaRPr lang="de-DE" altLang="de-DE" sz="1600" dirty="0" smtClean="0"/>
          </a:p>
          <a:p>
            <a:pPr marL="0" indent="0"/>
            <a:r>
              <a:rPr lang="de-DE" altLang="de-DE" sz="1600" dirty="0" smtClean="0"/>
              <a:t>Dieses bezieht das DRK von der </a:t>
            </a:r>
            <a:r>
              <a:rPr lang="de-DE" altLang="de-DE" sz="1600" b="1" dirty="0" err="1" smtClean="0"/>
              <a:t>Myosotis</a:t>
            </a:r>
            <a:r>
              <a:rPr lang="de-DE" altLang="de-DE" sz="1600" b="1" dirty="0" smtClean="0"/>
              <a:t> Service GmbH </a:t>
            </a:r>
            <a:r>
              <a:rPr lang="de-DE" altLang="de-DE" sz="1600" dirty="0" smtClean="0"/>
              <a:t>aus Britten, welche ein gesundes Essen nach den Kriterien der Deutschen Gesellschaft für Ernährung (DGE) zubereitet. Der </a:t>
            </a:r>
            <a:r>
              <a:rPr lang="de-DE" altLang="de-DE" sz="1600" dirty="0" err="1" smtClean="0"/>
              <a:t>Myosotis</a:t>
            </a:r>
            <a:r>
              <a:rPr lang="de-DE" altLang="de-DE" sz="1600" dirty="0" smtClean="0"/>
              <a:t> GmbH ist Regionalität sehr wichtig und ist auch bei der Aktion “</a:t>
            </a:r>
            <a:r>
              <a:rPr lang="de-DE" altLang="de-DE" sz="1600" dirty="0" err="1" smtClean="0"/>
              <a:t>Ebbes</a:t>
            </a:r>
            <a:r>
              <a:rPr lang="de-DE" altLang="de-DE" sz="1600" dirty="0" smtClean="0"/>
              <a:t> von Hei!“ dabei.</a:t>
            </a:r>
          </a:p>
          <a:p>
            <a:pPr marL="0" indent="0"/>
            <a:endParaRPr lang="de-DE" altLang="de-DE" sz="1600" dirty="0"/>
          </a:p>
          <a:p>
            <a:pPr marL="0" indent="0"/>
            <a:r>
              <a:rPr lang="de-DE" altLang="de-DE" sz="1600" dirty="0" smtClean="0"/>
              <a:t>Bei Bedarf ist eine Diät- oder Allergiekost möglich.</a:t>
            </a:r>
          </a:p>
          <a:p>
            <a:pPr marL="0" indent="0"/>
            <a:endParaRPr lang="de-DE" altLang="de-DE" sz="1600" dirty="0" smtClean="0"/>
          </a:p>
          <a:p>
            <a:pPr marL="0" indent="0"/>
            <a:r>
              <a:rPr lang="de-DE" altLang="de-DE" sz="1600" dirty="0" smtClean="0"/>
              <a:t>Die Teilnahme am warmen Mittagessen ist freiwillig. Das warme Mittagessen kostet  </a:t>
            </a:r>
            <a:r>
              <a:rPr lang="de-DE" altLang="de-DE" sz="1600" dirty="0" smtClean="0"/>
              <a:t>ab dem 01.08.2024   </a:t>
            </a:r>
            <a:r>
              <a:rPr lang="de-DE" altLang="de-DE" sz="1600" dirty="0" smtClean="0"/>
              <a:t>5,10</a:t>
            </a:r>
            <a:r>
              <a:rPr lang="de-DE" altLang="de-DE" sz="1600" dirty="0" smtClean="0"/>
              <a:t> </a:t>
            </a:r>
            <a:r>
              <a:rPr lang="de-DE" altLang="de-DE" sz="1600" dirty="0" smtClean="0"/>
              <a:t>€/Tag (Stand </a:t>
            </a:r>
            <a:r>
              <a:rPr lang="de-DE" altLang="de-DE" sz="1600" dirty="0" smtClean="0"/>
              <a:t>02.2024).</a:t>
            </a:r>
            <a:endParaRPr lang="de-DE" alt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559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nhaltsplatzhalter 2"/>
          <p:cNvSpPr>
            <a:spLocks noGrp="1"/>
          </p:cNvSpPr>
          <p:nvPr>
            <p:ph idx="1"/>
          </p:nvPr>
        </p:nvSpPr>
        <p:spPr>
          <a:xfrm>
            <a:off x="456088" y="1628800"/>
            <a:ext cx="8228013" cy="4999037"/>
          </a:xfrm>
        </p:spPr>
        <p:txBody>
          <a:bodyPr/>
          <a:lstStyle/>
          <a:p>
            <a:r>
              <a:rPr lang="de-DE" altLang="de-DE" sz="1600" b="1" dirty="0" smtClean="0"/>
              <a:t>		</a:t>
            </a:r>
            <a:endParaRPr lang="de-DE" altLang="de-DE" sz="16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Begleitung und Unterstützung des schulischen Werdegangs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Individuelle Erkennung und Förderung von Interessen, Fähigkeiten und Stärken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Anregung und Anleitung zur sinnvollen Freizeitgestaltung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Stärkung sozialer Kompetenzen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Stärkung des Selbstbewusstseins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 aktive Mitgestaltung des Alltags durch die Kinder</a:t>
            </a:r>
            <a:endParaRPr lang="de-DE" altLang="de-DE" sz="1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Zusammenarbeit mit den Eltern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Zusammenarbeit mit der Schule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Zusammenarbeit mit weiteren pädagogischen Institutionen z.B. </a:t>
            </a:r>
            <a:r>
              <a:rPr lang="de-DE" altLang="de-DE" sz="1600" dirty="0" err="1" smtClean="0"/>
              <a:t>schoolworker</a:t>
            </a:r>
            <a:r>
              <a:rPr lang="de-DE" altLang="de-DE" sz="1600" dirty="0" smtClean="0"/>
              <a:t> an der Schule, Familienzentren, Schulpsychologischer Dienst oder Integrationshelfern</a:t>
            </a:r>
          </a:p>
          <a:p>
            <a:endParaRPr lang="de-DE" altLang="de-DE" sz="1600" dirty="0" smtClean="0"/>
          </a:p>
          <a:p>
            <a:endParaRPr lang="de-DE" altLang="de-DE" sz="1600" dirty="0" smtClean="0"/>
          </a:p>
          <a:p>
            <a:endParaRPr lang="de-DE" altLang="de-DE" sz="1600" dirty="0" smtClean="0"/>
          </a:p>
          <a:p>
            <a:endParaRPr lang="de-DE" altLang="de-DE" sz="1600" dirty="0" smtClean="0"/>
          </a:p>
          <a:p>
            <a:endParaRPr lang="de-DE" altLang="de-DE" sz="1600" dirty="0" smtClean="0"/>
          </a:p>
          <a:p>
            <a:endParaRPr lang="de-DE" altLang="de-DE" sz="1600" dirty="0" smtClean="0"/>
          </a:p>
          <a:p>
            <a:endParaRPr lang="de-DE" altLang="de-DE" sz="1600" dirty="0" smtClean="0"/>
          </a:p>
          <a:p>
            <a:endParaRPr lang="de-DE" altLang="de-DE" sz="16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bg1"/>
                </a:solidFill>
              </a:rPr>
              <a:t>Schwerpunkte unserer Arbeit</a:t>
            </a:r>
            <a:endParaRPr lang="de-DE" alt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8013" cy="5543822"/>
          </a:xfrm>
        </p:spPr>
        <p:txBody>
          <a:bodyPr/>
          <a:lstStyle/>
          <a:p>
            <a:endParaRPr lang="de-DE" altLang="de-DE" sz="1200" dirty="0" smtClean="0"/>
          </a:p>
          <a:p>
            <a:endParaRPr lang="de-DE" altLang="de-DE" sz="1600" dirty="0" smtClean="0"/>
          </a:p>
          <a:p>
            <a:pPr marL="0" indent="0"/>
            <a:r>
              <a:rPr lang="de-DE" altLang="de-DE" sz="1600" dirty="0" smtClean="0"/>
              <a:t>Aus den Interessen der Kinder heraus werden durch die Pädagogischen Fachkräfte verschiedene Möglichkeiten der Freizeitgestaltung angeboten. </a:t>
            </a:r>
          </a:p>
          <a:p>
            <a:pPr marL="0" indent="0"/>
            <a:r>
              <a:rPr lang="de-DE" altLang="de-DE" sz="1600" dirty="0" smtClean="0"/>
              <a:t>Daraus können zum Beispiel folgende Projekte entstehen:</a:t>
            </a:r>
          </a:p>
          <a:p>
            <a:pPr lvl="2"/>
            <a:r>
              <a:rPr lang="de-DE" altLang="de-DE" sz="1600" dirty="0" smtClean="0"/>
              <a:t> 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Töpfern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Sport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Musik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Erste Hilfe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altLang="de-DE" sz="1600" dirty="0" smtClean="0"/>
              <a:t>Kreativwerkstatt </a:t>
            </a:r>
          </a:p>
          <a:p>
            <a:r>
              <a:rPr lang="de-DE" altLang="de-DE" sz="1600" dirty="0" smtClean="0"/>
              <a:t> </a:t>
            </a:r>
          </a:p>
          <a:p>
            <a:pPr marL="0" indent="0"/>
            <a:r>
              <a:rPr lang="de-DE" altLang="de-DE" sz="1600" dirty="0" smtClean="0"/>
              <a:t>Dabei arbeiten wir auch mit außerschulischen Partnern zusammen wie z.B. Musik- oder Sportvereinen und Honorarkräften. Diese Projekte werden durch das Bildungsministerium gefördert.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1299" y="260648"/>
            <a:ext cx="5913438" cy="11414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bg1"/>
                </a:solidFill>
              </a:rPr>
              <a:t>Freizeitangebote</a:t>
            </a:r>
            <a:endParaRPr lang="de-DE" alt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altLang="de-DE" smtClean="0">
                <a:solidFill>
                  <a:schemeClr val="tx1"/>
                </a:solidFill>
              </a:rPr>
              <a:t>Beispiele unserer Projektarbeit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1790"/>
            <a:ext cx="4300777" cy="3225583"/>
          </a:xfr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6051"/>
            <a:ext cx="2917262" cy="218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79512" y="3847531"/>
            <a:ext cx="4124463" cy="2821828"/>
            <a:chOff x="1554956" y="1600201"/>
            <a:chExt cx="6032500" cy="4133056"/>
          </a:xfrm>
        </p:grpSpPr>
        <p:pic>
          <p:nvPicPr>
            <p:cNvPr id="7" name="Inhaltsplatzhalter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9"/>
            <a:stretch/>
          </p:blipFill>
          <p:spPr bwMode="auto">
            <a:xfrm>
              <a:off x="1554956" y="1600201"/>
              <a:ext cx="6032500" cy="4133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433210"/>
              <a:ext cx="649252" cy="4320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Ferienbetreuung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8013" cy="3847703"/>
          </a:xfrm>
        </p:spPr>
        <p:txBody>
          <a:bodyPr/>
          <a:lstStyle/>
          <a:p>
            <a:pPr marL="0" indent="0"/>
            <a:r>
              <a:rPr lang="de-DE" sz="2000" dirty="0" smtClean="0"/>
              <a:t>In den Ferien besteht, außer </a:t>
            </a:r>
            <a:r>
              <a:rPr lang="de-DE" sz="2000" smtClean="0"/>
              <a:t>an 26 </a:t>
            </a:r>
            <a:r>
              <a:rPr lang="de-DE" sz="2000" dirty="0" smtClean="0"/>
              <a:t>Schließtagen der FGTS, die Möglichkeit einer Ferienbetreuung, wenn mindestens zehn Kinder hierfür angemeldet sind. </a:t>
            </a:r>
          </a:p>
          <a:p>
            <a:pPr marL="0" indent="0"/>
            <a:endParaRPr lang="de-DE" sz="2000" dirty="0" smtClean="0"/>
          </a:p>
          <a:p>
            <a:pPr marL="0" indent="0"/>
            <a:r>
              <a:rPr lang="de-DE" sz="2000" dirty="0" smtClean="0"/>
              <a:t>Die Schließtage werden Ihnen bei der Aufnahmebestätigung mitgeteilt.</a:t>
            </a:r>
          </a:p>
          <a:p>
            <a:pPr marL="0" indent="0"/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5659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613" y="1556792"/>
            <a:ext cx="8228013" cy="4524375"/>
          </a:xfrm>
        </p:spPr>
        <p:txBody>
          <a:bodyPr/>
          <a:lstStyle/>
          <a:p>
            <a:pPr marL="0" indent="0"/>
            <a:r>
              <a:rPr lang="de-DE" sz="2000" dirty="0" smtClean="0"/>
              <a:t>Anmeldeformulare liegen ab dem </a:t>
            </a:r>
            <a:r>
              <a:rPr lang="de-DE" sz="2000" dirty="0" smtClean="0"/>
              <a:t>19</a:t>
            </a:r>
            <a:r>
              <a:rPr lang="de-DE" sz="2000" dirty="0" smtClean="0"/>
              <a:t>.02.2024 </a:t>
            </a:r>
            <a:r>
              <a:rPr lang="de-DE" sz="2000" dirty="0" smtClean="0"/>
              <a:t>im Sekretariat der Gemeinschaftsschule bereit.</a:t>
            </a:r>
          </a:p>
          <a:p>
            <a:pPr marL="0" indent="0"/>
            <a:endParaRPr lang="de-DE" sz="2000" dirty="0"/>
          </a:p>
          <a:p>
            <a:pPr marL="0" indent="0"/>
            <a:r>
              <a:rPr lang="de-DE" sz="2000" dirty="0" smtClean="0"/>
              <a:t>Die Anmeldung muss bis zum </a:t>
            </a:r>
            <a:r>
              <a:rPr lang="de-DE" sz="2000" b="1" dirty="0" smtClean="0"/>
              <a:t>08</a:t>
            </a:r>
            <a:r>
              <a:rPr lang="de-DE" sz="2000" b="1" dirty="0" smtClean="0"/>
              <a:t>.03.2024</a:t>
            </a:r>
            <a:r>
              <a:rPr lang="de-DE" sz="2000" dirty="0" smtClean="0"/>
              <a:t> </a:t>
            </a:r>
            <a:r>
              <a:rPr lang="de-DE" sz="2000" dirty="0" smtClean="0"/>
              <a:t>schriftlich erfolgen. Abgabe in der FGTS.</a:t>
            </a:r>
          </a:p>
          <a:p>
            <a:pPr marL="0" indent="0"/>
            <a:endParaRPr lang="de-DE" sz="2000" dirty="0"/>
          </a:p>
          <a:p>
            <a:pPr marL="0" indent="0"/>
            <a:r>
              <a:rPr lang="de-DE" sz="2000" dirty="0" smtClean="0"/>
              <a:t>Bei weiteren Fragen melden Sie sich gerne bei der Teamleitung der Freiwilligen Ganztagsschule der Gemeinschaftsschule an der Saarschleife </a:t>
            </a:r>
            <a:r>
              <a:rPr lang="de-DE" sz="2000" dirty="0" err="1" smtClean="0"/>
              <a:t>Orscholz</a:t>
            </a:r>
            <a:r>
              <a:rPr lang="de-DE" sz="2000" dirty="0" smtClean="0"/>
              <a:t>: </a:t>
            </a:r>
          </a:p>
          <a:p>
            <a:pPr marL="0" indent="0"/>
            <a:endParaRPr lang="de-DE" sz="2000" dirty="0" smtClean="0"/>
          </a:p>
          <a:p>
            <a:pPr marL="0" indent="0"/>
            <a:r>
              <a:rPr lang="de-DE" sz="2000" dirty="0" smtClean="0"/>
              <a:t>Sigrid Reinert: 06865-9111126 (Mo - Fr 15 - 16 Uhr)</a:t>
            </a:r>
          </a:p>
          <a:p>
            <a:pPr marL="0" indent="0"/>
            <a:r>
              <a:rPr lang="de-DE" sz="2000"/>
              <a:t> </a:t>
            </a:r>
            <a:r>
              <a:rPr lang="de-DE" sz="2000" smtClean="0"/>
              <a:t>                       </a:t>
            </a:r>
            <a:r>
              <a:rPr lang="de-DE" sz="2000" smtClean="0"/>
              <a:t>fgtsgesorscholz</a:t>
            </a:r>
            <a:r>
              <a:rPr lang="de-DE" sz="2000" smtClean="0"/>
              <a:t>@drk-merzig.de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697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Bildschirmpräsentation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Times New Roman</vt:lpstr>
      <vt:lpstr>Wingdings</vt:lpstr>
      <vt:lpstr>Standarddesign</vt:lpstr>
      <vt:lpstr>PowerPoint-Präsentation</vt:lpstr>
      <vt:lpstr>Blick in unsere Räume und das Bistro</vt:lpstr>
      <vt:lpstr>Betreuungsmodelle </vt:lpstr>
      <vt:lpstr>Mittagessen</vt:lpstr>
      <vt:lpstr>Schwerpunkte unserer Arbeit</vt:lpstr>
      <vt:lpstr>Freizeitangebote</vt:lpstr>
      <vt:lpstr>Beispiele unserer Projektarbeit </vt:lpstr>
      <vt:lpstr>Ferienbetreuung</vt:lpstr>
      <vt:lpstr>Anmeldung</vt:lpstr>
      <vt:lpstr>Vielen Dank für Ihr Interesse  und  bleiben Sie gesund.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Philipp Ludwig</dc:creator>
  <cp:lastModifiedBy>Christina</cp:lastModifiedBy>
  <cp:revision>159</cp:revision>
  <cp:lastPrinted>2020-11-19T22:26:58Z</cp:lastPrinted>
  <dcterms:created xsi:type="dcterms:W3CDTF">2013-01-09T08:59:17Z</dcterms:created>
  <dcterms:modified xsi:type="dcterms:W3CDTF">2024-02-21T11:14:29Z</dcterms:modified>
</cp:coreProperties>
</file>